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67" r:id="rId1"/>
  </p:sldMasterIdLst>
  <p:notesMasterIdLst>
    <p:notesMasterId r:id="rId14"/>
  </p:notesMasterIdLst>
  <p:sldIdLst>
    <p:sldId id="797" r:id="rId2"/>
    <p:sldId id="737" r:id="rId3"/>
    <p:sldId id="655" r:id="rId4"/>
    <p:sldId id="826" r:id="rId5"/>
    <p:sldId id="917" r:id="rId6"/>
    <p:sldId id="754" r:id="rId7"/>
    <p:sldId id="908" r:id="rId8"/>
    <p:sldId id="923" r:id="rId9"/>
    <p:sldId id="924" r:id="rId10"/>
    <p:sldId id="920" r:id="rId11"/>
    <p:sldId id="921" r:id="rId12"/>
    <p:sldId id="926" r:id="rId13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4302" userDrawn="1">
          <p15:clr>
            <a:srgbClr val="A4A3A4"/>
          </p15:clr>
        </p15:guide>
        <p15:guide id="58" pos="7678" userDrawn="1">
          <p15:clr>
            <a:srgbClr val="A4A3A4"/>
          </p15:clr>
        </p15:guide>
        <p15:guide id="62" orient="horz" pos="4320" userDrawn="1">
          <p15:clr>
            <a:srgbClr val="A4A3A4"/>
          </p15:clr>
        </p15:guide>
        <p15:guide id="63" pos="107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363F49"/>
    <a:srgbClr val="414E5E"/>
    <a:srgbClr val="242C35"/>
    <a:srgbClr val="B8B8B8"/>
    <a:srgbClr val="566A86"/>
    <a:srgbClr val="525252"/>
    <a:srgbClr val="0E80C9"/>
    <a:srgbClr val="384558"/>
    <a:srgbClr val="F1CB16"/>
    <a:srgbClr val="0F86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2" autoAdjust="0"/>
    <p:restoredTop sz="94951" autoAdjust="0"/>
  </p:normalViewPr>
  <p:slideViewPr>
    <p:cSldViewPr snapToGrid="0" snapToObjects="1">
      <p:cViewPr varScale="1">
        <p:scale>
          <a:sx n="43" d="100"/>
          <a:sy n="43" d="100"/>
        </p:scale>
        <p:origin x="473" y="38"/>
      </p:cViewPr>
      <p:guideLst>
        <p:guide pos="14302"/>
        <p:guide pos="7678"/>
        <p:guide orient="horz" pos="4320"/>
        <p:guide pos="107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4" d="100"/>
        <a:sy n="24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jpeg>
</file>

<file path=ppt/media/image2.jpeg>
</file>

<file path=ppt/media/image3.png>
</file>

<file path=ppt/media/image4.tiff>
</file>

<file path=ppt/media/image5.tif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Lato Regular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Lato Regular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7/26/2018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Lato Regular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Lato Regular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Lato Regular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Lato Regular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Lato Regular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Lato Regular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Lato Regular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D8A9B0-80EF-A34D-B345-E2DEC5501E0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616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D8A9B0-80EF-A34D-B345-E2DEC5501E0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922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D8A9B0-80EF-A34D-B345-E2DEC5501E0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4114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D8A9B0-80EF-A34D-B345-E2DEC5501E0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0464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D8A9B0-80EF-A34D-B345-E2DEC5501E0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9157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D8A9B0-80EF-A34D-B345-E2DEC5501E0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621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D8A9B0-80EF-A34D-B345-E2DEC5501E0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6799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D8A9B0-80EF-A34D-B345-E2DEC5501E0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2205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D8A9B0-80EF-A34D-B345-E2DEC5501E0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71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7434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4985886"/>
            <a:ext cx="24377650" cy="87301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2150723" y="4657616"/>
            <a:ext cx="5318287" cy="663597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4263760" y="2041090"/>
            <a:ext cx="3447288" cy="344728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6538872" y="2041090"/>
            <a:ext cx="3447288" cy="344728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5144793" y="4000179"/>
            <a:ext cx="6629400" cy="66294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7981069" y="5156202"/>
            <a:ext cx="5404104" cy="540410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2642432" y="7027491"/>
            <a:ext cx="3575304" cy="3575304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/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3309989" y="4475094"/>
            <a:ext cx="2834640" cy="283464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18404003" y="4475094"/>
            <a:ext cx="2834640" cy="283464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121961" y="4475094"/>
            <a:ext cx="2834640" cy="283464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8215975" y="4475094"/>
            <a:ext cx="2834640" cy="283464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4465079"/>
            <a:ext cx="24377650" cy="51107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2350904" y="5595680"/>
            <a:ext cx="2531740" cy="25317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12350904" y="9892412"/>
            <a:ext cx="2531740" cy="25317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3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2350904" y="1298948"/>
            <a:ext cx="2531740" cy="25317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3094112" y="5158027"/>
            <a:ext cx="3418111" cy="341811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8024006" y="5148944"/>
            <a:ext cx="3418111" cy="341811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6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12953900" y="5158027"/>
            <a:ext cx="3418111" cy="341811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17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17830998" y="5158027"/>
            <a:ext cx="3418111" cy="341811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24377650" cy="76390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0" y="6858000"/>
            <a:ext cx="2437765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50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/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7863961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586752" y="4572001"/>
            <a:ext cx="6527299" cy="4476724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986622" y="4541259"/>
            <a:ext cx="6527299" cy="4476724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6386489" y="4572001"/>
            <a:ext cx="6527299" cy="4476724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>
              <a:defRPr sz="2800"/>
            </a:lvl1pPr>
          </a:lstStyle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504224573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10614991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4397636" y="0"/>
            <a:ext cx="9980013" cy="13715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3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1781107" y="2204745"/>
            <a:ext cx="5221700" cy="92555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5595600" y="0"/>
            <a:ext cx="8782049" cy="13715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3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2098406" y="2165399"/>
            <a:ext cx="7029904" cy="938017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-1"/>
            <a:ext cx="4864517" cy="13715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3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-814654" y="3582526"/>
            <a:ext cx="11190350" cy="63577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4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077275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2300375" y="0"/>
            <a:ext cx="12077275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24377651" cy="53644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99" b="0" i="0">
                <a:solidFill>
                  <a:schemeClr val="tx1">
                    <a:tint val="7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</a:lstStyle>
          <a:p>
            <a:fld id="{A0C21A69-CE6F-2440-BAE4-5A4B3040CF2A}" type="datetimeFigureOut">
              <a:rPr lang="en-US" smtClean="0"/>
              <a:pPr/>
              <a:t>7/26/2018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5097" y="12712701"/>
            <a:ext cx="822745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99" b="0" i="0">
                <a:solidFill>
                  <a:schemeClr val="tx1">
                    <a:tint val="7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16715" y="12712701"/>
            <a:ext cx="5484971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99" b="0" i="0">
                <a:solidFill>
                  <a:schemeClr val="tx1">
                    <a:tint val="75000"/>
                  </a:schemeClr>
                </a:solidFill>
                <a:latin typeface="Lato" charset="0"/>
                <a:ea typeface="Lato" charset="0"/>
                <a:cs typeface="Lato" charset="0"/>
              </a:defRPr>
            </a:lvl1pPr>
          </a:lstStyle>
          <a:p>
            <a:fld id="{EBE3AD81-3AD4-9C46-856E-C08CF1183C6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Oval 6"/>
          <p:cNvSpPr/>
          <p:nvPr userDrawn="1"/>
        </p:nvSpPr>
        <p:spPr>
          <a:xfrm>
            <a:off x="22432557" y="971902"/>
            <a:ext cx="687533" cy="687533"/>
          </a:xfrm>
          <a:prstGeom prst="ellipse">
            <a:avLst/>
          </a:prstGeom>
          <a:solidFill>
            <a:srgbClr val="363F49"/>
          </a:solidFill>
          <a:ln w="1270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400" b="0" i="0" dirty="0">
              <a:solidFill>
                <a:schemeClr val="tx1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22412133" y="1039540"/>
            <a:ext cx="720315" cy="553961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fld id="{260E2A6B-A809-4840-BF14-8648BC0BDF87}" type="slidenum">
              <a:rPr lang="id-ID" sz="2400" b="0" i="0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pPr algn="ctr"/>
              <a:t>‹#›</a:t>
            </a:fld>
            <a:endParaRPr lang="id-ID" sz="2400" b="0" i="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8189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4" r:id="rId1"/>
    <p:sldLayoutId id="2147484089" r:id="rId2"/>
    <p:sldLayoutId id="2147484075" r:id="rId3"/>
    <p:sldLayoutId id="2147484095" r:id="rId4"/>
    <p:sldLayoutId id="2147484096" r:id="rId5"/>
    <p:sldLayoutId id="2147484097" r:id="rId6"/>
    <p:sldLayoutId id="2147484098" r:id="rId7"/>
    <p:sldLayoutId id="2147484099" r:id="rId8"/>
    <p:sldLayoutId id="2147484088" r:id="rId9"/>
    <p:sldLayoutId id="2147484086" r:id="rId10"/>
    <p:sldLayoutId id="2147484082" r:id="rId11"/>
    <p:sldLayoutId id="2147484083" r:id="rId12"/>
    <p:sldLayoutId id="2147484100" r:id="rId13"/>
    <p:sldLayoutId id="2147484085" r:id="rId14"/>
    <p:sldLayoutId id="2147484080" r:id="rId15"/>
    <p:sldLayoutId id="2147484076" r:id="rId16"/>
    <p:sldLayoutId id="2147484081" r:id="rId17"/>
    <p:sldLayoutId id="2147484077" r:id="rId18"/>
    <p:sldLayoutId id="2147484078" r:id="rId19"/>
    <p:sldLayoutId id="2147484079" r:id="rId20"/>
    <p:sldLayoutId id="2147484114" r:id="rId21"/>
  </p:sldLayoutIdLst>
  <p:hf hdr="0" ftr="0" dt="0"/>
  <p:txStyles>
    <p:titleStyle>
      <a:lvl1pPr algn="l" defTabSz="1828343" rtl="0" eaLnBrk="1" latinLnBrk="0" hangingPunct="1">
        <a:lnSpc>
          <a:spcPct val="90000"/>
        </a:lnSpc>
        <a:spcBef>
          <a:spcPct val="0"/>
        </a:spcBef>
        <a:buNone/>
        <a:defRPr sz="6000" b="0" i="0" kern="1200">
          <a:solidFill>
            <a:schemeClr val="tx1"/>
          </a:solidFill>
          <a:latin typeface="Lato" charset="0"/>
          <a:ea typeface="Lato" charset="0"/>
          <a:cs typeface="Lato" charset="0"/>
        </a:defRPr>
      </a:lvl1pPr>
    </p:titleStyle>
    <p:bodyStyle>
      <a:lvl1pPr marL="0" indent="0" algn="l" defTabSz="182834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None/>
        <a:defRPr sz="4000" b="0" i="0" kern="1200">
          <a:solidFill>
            <a:schemeClr val="tx1"/>
          </a:solidFill>
          <a:latin typeface="Lato" charset="0"/>
          <a:ea typeface="Lato" charset="0"/>
          <a:cs typeface="Lato" charset="0"/>
        </a:defRPr>
      </a:lvl1pPr>
      <a:lvl2pPr marL="914171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200" b="0" i="0" kern="1200">
          <a:solidFill>
            <a:schemeClr val="tx1"/>
          </a:solidFill>
          <a:latin typeface="Lato" charset="0"/>
          <a:ea typeface="Lato" charset="0"/>
          <a:cs typeface="Lato" charset="0"/>
        </a:defRPr>
      </a:lvl2pPr>
      <a:lvl3pPr marL="1828343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0" i="0" kern="1200">
          <a:solidFill>
            <a:schemeClr val="tx1"/>
          </a:solidFill>
          <a:latin typeface="Lato" charset="0"/>
          <a:ea typeface="Lato" charset="0"/>
          <a:cs typeface="Lato" charset="0"/>
        </a:defRPr>
      </a:lvl3pPr>
      <a:lvl4pPr marL="2742514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b="0" i="0" kern="1200">
          <a:solidFill>
            <a:schemeClr val="tx1"/>
          </a:solidFill>
          <a:latin typeface="Lato" charset="0"/>
          <a:ea typeface="Lato" charset="0"/>
          <a:cs typeface="Lato" charset="0"/>
        </a:defRPr>
      </a:lvl4pPr>
      <a:lvl5pPr marL="3656685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b="0" i="0" kern="1200">
          <a:solidFill>
            <a:schemeClr val="tx1"/>
          </a:solidFill>
          <a:latin typeface="Lato" charset="0"/>
          <a:ea typeface="Lato" charset="0"/>
          <a:cs typeface="Lato" charset="0"/>
        </a:defRPr>
      </a:lvl5pPr>
      <a:lvl6pPr marL="5027943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11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286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4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6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0857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028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20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3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5D0A16A5-1D81-4F96-92D8-E5196130A11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79" r="5779"/>
          <a:stretch>
            <a:fillRect/>
          </a:stretch>
        </p:blipFill>
        <p:spPr>
          <a:xfrm>
            <a:off x="8635089" y="9741138"/>
            <a:ext cx="6864567" cy="3862641"/>
          </a:xfrm>
        </p:spPr>
      </p:pic>
      <p:sp>
        <p:nvSpPr>
          <p:cNvPr id="5" name="Rectangle 4"/>
          <p:cNvSpPr/>
          <p:nvPr/>
        </p:nvSpPr>
        <p:spPr>
          <a:xfrm>
            <a:off x="0" y="-2095132"/>
            <a:ext cx="24377650" cy="11836270"/>
          </a:xfrm>
          <a:prstGeom prst="rect">
            <a:avLst/>
          </a:prstGeom>
          <a:solidFill>
            <a:srgbClr val="363F49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967095" y="2169338"/>
            <a:ext cx="16443460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500" b="1" dirty="0">
                <a:solidFill>
                  <a:schemeClr val="bg1"/>
                </a:solidFill>
                <a:latin typeface="Lato Heavy" charset="0"/>
                <a:ea typeface="Lato Heavy" charset="0"/>
                <a:cs typeface="Lato Heavy" charset="0"/>
              </a:rPr>
              <a:t>Liquid State Machine with Memristive Microwires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755458" y="6743179"/>
            <a:ext cx="148667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rPr>
              <a:t>Jack Kendall – Rain Neuromorphics</a:t>
            </a:r>
          </a:p>
        </p:txBody>
      </p:sp>
    </p:spTree>
    <p:extLst>
      <p:ext uri="{BB962C8B-B14F-4D97-AF65-F5344CB8AC3E}">
        <p14:creationId xmlns:p14="http://schemas.microsoft.com/office/powerpoint/2010/main" val="619458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521983" y="885570"/>
            <a:ext cx="989787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0" b="1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Liquid State Machine System Overview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1149960" y="1082362"/>
            <a:ext cx="906828" cy="906828"/>
            <a:chOff x="4106487" y="1582176"/>
            <a:chExt cx="931026" cy="931025"/>
          </a:xfrm>
        </p:grpSpPr>
        <p:grpSp>
          <p:nvGrpSpPr>
            <p:cNvPr id="23" name="Group 22"/>
            <p:cNvGrpSpPr/>
            <p:nvPr/>
          </p:nvGrpSpPr>
          <p:grpSpPr>
            <a:xfrm rot="10800000">
              <a:off x="4106487" y="1943649"/>
              <a:ext cx="931026" cy="208077"/>
              <a:chOff x="1" y="6525928"/>
              <a:chExt cx="9143999" cy="332072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1" y="6525928"/>
                <a:ext cx="5515276" cy="33207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5515277" y="6525928"/>
                <a:ext cx="3628723" cy="332072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</p:grpSp>
        <p:grpSp>
          <p:nvGrpSpPr>
            <p:cNvPr id="24" name="Group 23"/>
            <p:cNvGrpSpPr/>
            <p:nvPr/>
          </p:nvGrpSpPr>
          <p:grpSpPr>
            <a:xfrm rot="5400000">
              <a:off x="4106490" y="1943649"/>
              <a:ext cx="931025" cy="208080"/>
              <a:chOff x="11" y="6525923"/>
              <a:chExt cx="9143989" cy="332077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11" y="6525923"/>
                <a:ext cx="5515270" cy="33207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5515277" y="6525928"/>
                <a:ext cx="3628723" cy="332072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</p:grp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E14E3524-6155-4583-BB39-88061FA48C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0569" y="3301006"/>
            <a:ext cx="17074806" cy="101336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41748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6980285" y="1298449"/>
            <a:ext cx="984300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500" b="1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Liquid State Machine</a:t>
            </a:r>
          </a:p>
          <a:p>
            <a:pPr algn="ctr"/>
            <a:r>
              <a:rPr lang="en-US" sz="7500" b="1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Results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783289" y="10130906"/>
            <a:ext cx="839399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200" b="1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Mackey-Glass Predictions</a:t>
            </a:r>
            <a:endParaRPr lang="en-US" sz="4200" b="1" baseline="-25000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158909" y="10858884"/>
            <a:ext cx="7370155" cy="11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440"/>
              </a:lnSpc>
            </a:pPr>
            <a:r>
              <a:rPr lang="en-US" sz="3000" dirty="0">
                <a:latin typeface="Lato" charset="0"/>
                <a:ea typeface="Lato" charset="0"/>
                <a:cs typeface="Lato" charset="0"/>
              </a:rPr>
              <a:t>Actual Data: Green Curve</a:t>
            </a:r>
          </a:p>
          <a:p>
            <a:pPr algn="ctr">
              <a:lnSpc>
                <a:spcPts val="4440"/>
              </a:lnSpc>
            </a:pPr>
            <a:r>
              <a:rPr lang="en-US" sz="3000" dirty="0">
                <a:latin typeface="Lato" charset="0"/>
                <a:ea typeface="Lato" charset="0"/>
                <a:cs typeface="Lato" charset="0"/>
              </a:rPr>
              <a:t>Prediction: Blue Curve (overlaid)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2736160" y="10114358"/>
            <a:ext cx="833861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200" b="1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Spoken Digits Spike Raster</a:t>
            </a:r>
            <a:endParaRPr lang="en-US" sz="4200" b="1" baseline="-25000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3207454" y="10858884"/>
            <a:ext cx="7726092" cy="11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440"/>
              </a:lnSpc>
            </a:pPr>
            <a:r>
              <a:rPr lang="en-US" sz="3000" dirty="0">
                <a:latin typeface="Lato" charset="0"/>
                <a:ea typeface="Lato" charset="0"/>
                <a:cs typeface="Lato" charset="0"/>
              </a:rPr>
              <a:t>Achieves 94% accuracy on an isolated subset of the TIDIGITS spoken digits dataset.</a:t>
            </a:r>
          </a:p>
        </p:txBody>
      </p:sp>
      <p:pic>
        <p:nvPicPr>
          <p:cNvPr id="27" name="Picture Placeholder 26">
            <a:extLst>
              <a:ext uri="{FF2B5EF4-FFF2-40B4-BE49-F238E27FC236}">
                <a16:creationId xmlns:a16="http://schemas.microsoft.com/office/drawing/2014/main" id="{C49EF3C2-F4F0-4DFF-8E39-C183A673BEF2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2" r="1502"/>
          <a:stretch>
            <a:fillRect/>
          </a:stretch>
        </p:blipFill>
        <p:spPr>
          <a:xfrm>
            <a:off x="12936930" y="4268900"/>
            <a:ext cx="7826497" cy="5442010"/>
          </a:xfr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AAE9B518-59BF-4E23-BDA3-A1A57A7887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142" y="4502665"/>
            <a:ext cx="7706228" cy="5058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624237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1384916" y="11261322"/>
            <a:ext cx="4474348" cy="1077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4080"/>
              </a:lnSpc>
            </a:pPr>
            <a:r>
              <a:rPr lang="en-US" sz="24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But what plays the mischief with </a:t>
            </a:r>
            <a:r>
              <a:rPr lang="en-US" sz="240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this masterly.</a:t>
            </a:r>
            <a:endParaRPr lang="en-US" sz="24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0614991" y="2"/>
            <a:ext cx="13762658" cy="13723092"/>
          </a:xfrm>
          <a:prstGeom prst="rect">
            <a:avLst/>
          </a:prstGeom>
          <a:solidFill>
            <a:srgbClr val="363F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200">
              <a:solidFill>
                <a:schemeClr val="bg1"/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22200620" y="762000"/>
            <a:ext cx="906828" cy="906828"/>
            <a:chOff x="4106487" y="1582175"/>
            <a:chExt cx="931026" cy="931026"/>
          </a:xfrm>
        </p:grpSpPr>
        <p:grpSp>
          <p:nvGrpSpPr>
            <p:cNvPr id="20" name="Group 19"/>
            <p:cNvGrpSpPr/>
            <p:nvPr/>
          </p:nvGrpSpPr>
          <p:grpSpPr>
            <a:xfrm rot="10800000">
              <a:off x="4106487" y="1943649"/>
              <a:ext cx="931026" cy="208077"/>
              <a:chOff x="1" y="6525928"/>
              <a:chExt cx="9143999" cy="332072"/>
            </a:xfrm>
          </p:grpSpPr>
          <p:sp>
            <p:nvSpPr>
              <p:cNvPr id="24" name="Rectangle 23"/>
              <p:cNvSpPr/>
              <p:nvPr/>
            </p:nvSpPr>
            <p:spPr>
              <a:xfrm>
                <a:off x="1" y="6525928"/>
                <a:ext cx="5515276" cy="33207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5515277" y="6525928"/>
                <a:ext cx="3628723" cy="332072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 rot="5400000">
              <a:off x="4106486" y="1943649"/>
              <a:ext cx="931026" cy="208077"/>
              <a:chOff x="1" y="6525928"/>
              <a:chExt cx="9143999" cy="332072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1" y="6525928"/>
                <a:ext cx="5515276" cy="33207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5515277" y="6525928"/>
                <a:ext cx="3628723" cy="332072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</p:grpSp>
      </p:grp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11789310-6671-4C36-A937-C8E91A1CF9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02" r="11302"/>
          <a:stretch>
            <a:fillRect/>
          </a:stretch>
        </p:blipFill>
        <p:spPr/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67A2812-D572-4936-9396-9E3FABE3874A}"/>
              </a:ext>
            </a:extLst>
          </p:cNvPr>
          <p:cNvSpPr txBox="1"/>
          <p:nvPr/>
        </p:nvSpPr>
        <p:spPr>
          <a:xfrm>
            <a:off x="12188825" y="2716505"/>
            <a:ext cx="953144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0" b="1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Next Steps and Future Work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2647EA4-C52A-4845-9477-42228BFFCAD7}"/>
              </a:ext>
            </a:extLst>
          </p:cNvPr>
          <p:cNvSpPr/>
          <p:nvPr/>
        </p:nvSpPr>
        <p:spPr>
          <a:xfrm>
            <a:off x="12330111" y="6237125"/>
            <a:ext cx="10777337" cy="4824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Successfully trained deep MN</a:t>
            </a:r>
            <a:r>
              <a:rPr lang="en-US" sz="4200" baseline="300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3</a:t>
            </a:r>
            <a:r>
              <a:rPr lang="en-US" sz="4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 models via novel backpropagation algorithm.</a:t>
            </a:r>
            <a:endParaRPr lang="en-US" sz="4200" baseline="300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endParaRPr lang="en-US" sz="42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Sparse Vector-Matrix Multiply (VMM) A.I. Accelerator.</a:t>
            </a:r>
          </a:p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endParaRPr lang="en-US" sz="42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First 5,000 neuron VLSI chip planned for 2019 (TSMC 180 nm).</a:t>
            </a:r>
          </a:p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endParaRPr lang="en-US" sz="42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805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521983" y="6833633"/>
            <a:ext cx="6530577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0" b="1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Motivation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232722" y="8664699"/>
            <a:ext cx="1666175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4200" dirty="0">
                <a:latin typeface="Lato" charset="0"/>
                <a:ea typeface="Lato" charset="0"/>
                <a:cs typeface="Lato" charset="0"/>
              </a:rPr>
              <a:t>Why hasn’t </a:t>
            </a:r>
            <a:r>
              <a:rPr lang="en-US" sz="4200" dirty="0" err="1">
                <a:latin typeface="Lato" charset="0"/>
                <a:ea typeface="Lato" charset="0"/>
                <a:cs typeface="Lato" charset="0"/>
              </a:rPr>
              <a:t>neuromorphics</a:t>
            </a:r>
            <a:r>
              <a:rPr lang="en-US" sz="4200" dirty="0">
                <a:latin typeface="Lato" charset="0"/>
                <a:ea typeface="Lato" charset="0"/>
                <a:cs typeface="Lato" charset="0"/>
              </a:rPr>
              <a:t> succeeded at the same level as deep learning?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4200" dirty="0">
              <a:latin typeface="Lato" charset="0"/>
              <a:ea typeface="Lato" charset="0"/>
              <a:cs typeface="Lato" charset="0"/>
            </a:endParaRPr>
          </a:p>
          <a:p>
            <a:pPr marL="1485717" lvl="1" indent="-571500">
              <a:buFont typeface="Wingdings" panose="05000000000000000000" pitchFamily="2" charset="2"/>
              <a:buChar char="§"/>
            </a:pPr>
            <a:r>
              <a:rPr lang="en-US" sz="4200" dirty="0">
                <a:latin typeface="Lato" charset="0"/>
                <a:ea typeface="Lato" charset="0"/>
                <a:cs typeface="Lato" charset="0"/>
              </a:rPr>
              <a:t>Lack of good neuromorphic algorithms.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4200" dirty="0">
              <a:latin typeface="Lato" charset="0"/>
              <a:ea typeface="Lato" charset="0"/>
              <a:cs typeface="Lato" charset="0"/>
            </a:endParaRPr>
          </a:p>
          <a:p>
            <a:pPr marL="1485717" lvl="1" indent="-571500">
              <a:buFont typeface="Wingdings" panose="05000000000000000000" pitchFamily="2" charset="2"/>
              <a:buChar char="§"/>
            </a:pPr>
            <a:r>
              <a:rPr lang="en-US" sz="4200" b="1" dirty="0">
                <a:latin typeface="Lato" charset="0"/>
                <a:ea typeface="Lato" charset="0"/>
                <a:cs typeface="Lato" charset="0"/>
              </a:rPr>
              <a:t>Poor scalability of fully-connected layers.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1149960" y="7030425"/>
            <a:ext cx="906828" cy="906828"/>
            <a:chOff x="4106487" y="1582176"/>
            <a:chExt cx="931026" cy="931025"/>
          </a:xfrm>
        </p:grpSpPr>
        <p:grpSp>
          <p:nvGrpSpPr>
            <p:cNvPr id="23" name="Group 22"/>
            <p:cNvGrpSpPr/>
            <p:nvPr/>
          </p:nvGrpSpPr>
          <p:grpSpPr>
            <a:xfrm rot="10800000">
              <a:off x="4106487" y="1943649"/>
              <a:ext cx="931026" cy="208077"/>
              <a:chOff x="1" y="6525928"/>
              <a:chExt cx="9143999" cy="332072"/>
            </a:xfrm>
          </p:grpSpPr>
          <p:sp>
            <p:nvSpPr>
              <p:cNvPr id="27" name="Rectangle 26"/>
              <p:cNvSpPr/>
              <p:nvPr/>
            </p:nvSpPr>
            <p:spPr>
              <a:xfrm>
                <a:off x="1" y="6525928"/>
                <a:ext cx="5515276" cy="33207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5515277" y="6525928"/>
                <a:ext cx="3628723" cy="332072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</p:grpSp>
        <p:grpSp>
          <p:nvGrpSpPr>
            <p:cNvPr id="24" name="Group 23"/>
            <p:cNvGrpSpPr/>
            <p:nvPr/>
          </p:nvGrpSpPr>
          <p:grpSpPr>
            <a:xfrm rot="5400000">
              <a:off x="4106490" y="1943649"/>
              <a:ext cx="931025" cy="208080"/>
              <a:chOff x="11" y="6525923"/>
              <a:chExt cx="9143989" cy="332077"/>
            </a:xfrm>
          </p:grpSpPr>
          <p:sp>
            <p:nvSpPr>
              <p:cNvPr id="25" name="Rectangle 24"/>
              <p:cNvSpPr/>
              <p:nvPr/>
            </p:nvSpPr>
            <p:spPr>
              <a:xfrm>
                <a:off x="11" y="6525923"/>
                <a:ext cx="5515270" cy="33207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5515277" y="6525928"/>
                <a:ext cx="3628723" cy="332072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</p:grpSp>
      </p:grpSp>
      <p:pic>
        <p:nvPicPr>
          <p:cNvPr id="33" name="Picture Placeholder 32">
            <a:extLst>
              <a:ext uri="{FF2B5EF4-FFF2-40B4-BE49-F238E27FC236}">
                <a16:creationId xmlns:a16="http://schemas.microsoft.com/office/drawing/2014/main" id="{6F06C0EA-851A-4DB9-A1BF-9D682561ADE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22" b="14922"/>
          <a:stretch>
            <a:fillRect/>
          </a:stretch>
        </p:blipFill>
        <p:spPr>
          <a:xfrm>
            <a:off x="0" y="7233"/>
            <a:ext cx="24377650" cy="6183260"/>
          </a:xfrm>
        </p:spPr>
      </p:pic>
    </p:spTree>
    <p:extLst>
      <p:ext uri="{BB962C8B-B14F-4D97-AF65-F5344CB8AC3E}">
        <p14:creationId xmlns:p14="http://schemas.microsoft.com/office/powerpoint/2010/main" val="562931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1384916" y="11261322"/>
            <a:ext cx="4474348" cy="1077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4080"/>
              </a:lnSpc>
            </a:pPr>
            <a:r>
              <a:rPr lang="en-US" sz="24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But what plays the mischief with </a:t>
            </a:r>
            <a:r>
              <a:rPr lang="en-US" sz="240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this masterly.</a:t>
            </a:r>
            <a:endParaRPr lang="en-US" sz="24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0614991" y="2"/>
            <a:ext cx="13762658" cy="13723092"/>
          </a:xfrm>
          <a:prstGeom prst="rect">
            <a:avLst/>
          </a:prstGeom>
          <a:solidFill>
            <a:srgbClr val="363F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20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952514" y="1920084"/>
            <a:ext cx="11280710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0" b="1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Sparsity is critical for scalable neuromorphic hardware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12330111" y="6645676"/>
            <a:ext cx="9870509" cy="5288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The brain uses primarily two forms of sparsity: Small-World and Scale-Free.</a:t>
            </a:r>
          </a:p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endParaRPr lang="en-US" sz="42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These forms of sparsity minimize wiring cost while maximizing network efficiency.</a:t>
            </a:r>
          </a:p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endParaRPr lang="en-US" sz="42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They allow the wiring density to scale at the same rate as the neuron density.</a:t>
            </a:r>
            <a:endParaRPr lang="en-US" sz="24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22200620" y="762000"/>
            <a:ext cx="906828" cy="906828"/>
            <a:chOff x="4106487" y="1582175"/>
            <a:chExt cx="931026" cy="931026"/>
          </a:xfrm>
        </p:grpSpPr>
        <p:grpSp>
          <p:nvGrpSpPr>
            <p:cNvPr id="20" name="Group 19"/>
            <p:cNvGrpSpPr/>
            <p:nvPr/>
          </p:nvGrpSpPr>
          <p:grpSpPr>
            <a:xfrm rot="10800000">
              <a:off x="4106487" y="1943649"/>
              <a:ext cx="931026" cy="208077"/>
              <a:chOff x="1" y="6525928"/>
              <a:chExt cx="9143999" cy="332072"/>
            </a:xfrm>
          </p:grpSpPr>
          <p:sp>
            <p:nvSpPr>
              <p:cNvPr id="24" name="Rectangle 23"/>
              <p:cNvSpPr/>
              <p:nvPr/>
            </p:nvSpPr>
            <p:spPr>
              <a:xfrm>
                <a:off x="1" y="6525928"/>
                <a:ext cx="5515276" cy="33207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5515277" y="6525928"/>
                <a:ext cx="3628723" cy="332072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 rot="5400000">
              <a:off x="4106486" y="1943649"/>
              <a:ext cx="931026" cy="208077"/>
              <a:chOff x="1" y="6525928"/>
              <a:chExt cx="9143999" cy="332072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1" y="6525928"/>
                <a:ext cx="5515276" cy="33207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5515277" y="6525928"/>
                <a:ext cx="3628723" cy="332072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</p:grpSp>
      </p:grp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EE0034D4-6890-4E53-9B12-6AA8E38626F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2" r="4342"/>
          <a:stretch>
            <a:fillRect/>
          </a:stretch>
        </p:blipFill>
        <p:spPr>
          <a:xfrm>
            <a:off x="-176040" y="7094"/>
            <a:ext cx="10614991" cy="13716000"/>
          </a:xfrm>
        </p:spPr>
      </p:pic>
    </p:spTree>
    <p:extLst>
      <p:ext uri="{BB962C8B-B14F-4D97-AF65-F5344CB8AC3E}">
        <p14:creationId xmlns:p14="http://schemas.microsoft.com/office/powerpoint/2010/main" val="1220248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/>
          <p:cNvSpPr txBox="1"/>
          <p:nvPr/>
        </p:nvSpPr>
        <p:spPr>
          <a:xfrm>
            <a:off x="12188825" y="2403863"/>
            <a:ext cx="11047446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0" b="1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Natural sparsity can be achieved with random </a:t>
            </a:r>
            <a:r>
              <a:rPr lang="en-US" sz="7500" b="1" dirty="0" err="1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memristive</a:t>
            </a:r>
            <a:r>
              <a:rPr lang="en-US" sz="7500" b="1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 nanowires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2188824" y="6828886"/>
            <a:ext cx="1104744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latin typeface="Lato Light" charset="0"/>
                <a:ea typeface="Lato Light" charset="0"/>
                <a:cs typeface="Lato Light" charset="0"/>
              </a:rPr>
              <a:t>The wires mimic 1-D structures of biological neurons: axons and dendrites.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200" dirty="0">
              <a:latin typeface="Lato Light" charset="0"/>
              <a:ea typeface="Lato Light" charset="0"/>
              <a:cs typeface="Lato Light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latin typeface="Lato Light" charset="0"/>
                <a:ea typeface="Lato Light" charset="0"/>
                <a:cs typeface="Lato Light" charset="0"/>
              </a:rPr>
              <a:t>Memristive coating forms artificial synapses at interface with silicon neurons.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400971" y="5551614"/>
            <a:ext cx="578081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OUR AGENDA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315B96-7667-4BAB-B882-A423DA821E3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730" y="2470975"/>
            <a:ext cx="10378343" cy="8043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819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1384916" y="11261322"/>
            <a:ext cx="4474348" cy="1077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4080"/>
              </a:lnSpc>
            </a:pPr>
            <a:r>
              <a:rPr lang="en-US" sz="24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But what plays the mischief with </a:t>
            </a:r>
            <a:r>
              <a:rPr lang="en-US" sz="240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this masterly.</a:t>
            </a:r>
            <a:endParaRPr lang="en-US" sz="24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0614991" y="2"/>
            <a:ext cx="13762658" cy="13723092"/>
          </a:xfrm>
          <a:prstGeom prst="rect">
            <a:avLst/>
          </a:prstGeom>
          <a:solidFill>
            <a:srgbClr val="363F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20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952514" y="1920084"/>
            <a:ext cx="1128071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0" b="1" dirty="0" err="1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Memristive</a:t>
            </a:r>
            <a:r>
              <a:rPr lang="en-US" sz="7500" b="1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 Nanowire Neural Network (MN</a:t>
            </a:r>
            <a:r>
              <a:rPr lang="en-US" sz="7500" b="1" baseline="300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3</a:t>
            </a:r>
            <a:r>
              <a:rPr lang="en-US" sz="7500" b="1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)</a:t>
            </a:r>
          </a:p>
        </p:txBody>
      </p:sp>
      <p:sp>
        <p:nvSpPr>
          <p:cNvPr id="10" name="Rectangle 9"/>
          <p:cNvSpPr/>
          <p:nvPr/>
        </p:nvSpPr>
        <p:spPr>
          <a:xfrm>
            <a:off x="12330111" y="6237125"/>
            <a:ext cx="10777337" cy="3772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Excellent scaling characteristics: ~ 1 billion trainable parameters per cm</a:t>
            </a:r>
            <a:r>
              <a:rPr lang="en-US" sz="4200" baseline="300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2</a:t>
            </a:r>
            <a:r>
              <a:rPr lang="en-US" sz="4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 [1].</a:t>
            </a:r>
          </a:p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endParaRPr lang="en-US" sz="42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Intrinsic small-world connectivity [1].</a:t>
            </a:r>
          </a:p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endParaRPr lang="en-US" sz="42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Supports both reservoir computing [2] and deep learning [3] algorithms. 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22200620" y="762000"/>
            <a:ext cx="906828" cy="906828"/>
            <a:chOff x="4106487" y="1582175"/>
            <a:chExt cx="931026" cy="931026"/>
          </a:xfrm>
        </p:grpSpPr>
        <p:grpSp>
          <p:nvGrpSpPr>
            <p:cNvPr id="20" name="Group 19"/>
            <p:cNvGrpSpPr/>
            <p:nvPr/>
          </p:nvGrpSpPr>
          <p:grpSpPr>
            <a:xfrm rot="10800000">
              <a:off x="4106487" y="1943649"/>
              <a:ext cx="931026" cy="208077"/>
              <a:chOff x="1" y="6525928"/>
              <a:chExt cx="9143999" cy="332072"/>
            </a:xfrm>
          </p:grpSpPr>
          <p:sp>
            <p:nvSpPr>
              <p:cNvPr id="24" name="Rectangle 23"/>
              <p:cNvSpPr/>
              <p:nvPr/>
            </p:nvSpPr>
            <p:spPr>
              <a:xfrm>
                <a:off x="1" y="6525928"/>
                <a:ext cx="5515276" cy="33207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5515277" y="6525928"/>
                <a:ext cx="3628723" cy="332072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 rot="5400000">
              <a:off x="4106486" y="1943649"/>
              <a:ext cx="931026" cy="208077"/>
              <a:chOff x="1" y="6525928"/>
              <a:chExt cx="9143999" cy="332072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1" y="6525928"/>
                <a:ext cx="5515276" cy="33207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5515277" y="6525928"/>
                <a:ext cx="3628723" cy="332072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</p:grpSp>
      </p:grp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A314DCE5-E57D-4E80-B592-5E5E7CCF1F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5" r="3175"/>
          <a:stretch>
            <a:fillRect/>
          </a:stretch>
        </p:blipFill>
        <p:spPr/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DC3BAC9-6F99-4E32-B279-8B30DB843A02}"/>
              </a:ext>
            </a:extLst>
          </p:cNvPr>
          <p:cNvSpPr/>
          <p:nvPr/>
        </p:nvSpPr>
        <p:spPr>
          <a:xfrm>
            <a:off x="11172825" y="11023943"/>
            <a:ext cx="12757565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[1] R. Pantone, J. Kendall, and J. Nino, “</a:t>
            </a:r>
            <a:r>
              <a:rPr lang="en-US" sz="2200" dirty="0" err="1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Memristive</a:t>
            </a:r>
            <a:r>
              <a:rPr lang="en-US" sz="2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 Nanowires Exhibit Small-World    Connectivity,” </a:t>
            </a:r>
            <a:r>
              <a:rPr lang="en-US" sz="2200" i="1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Neural Networks</a:t>
            </a:r>
            <a:r>
              <a:rPr lang="en-US" sz="2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 (in press).</a:t>
            </a:r>
          </a:p>
          <a:p>
            <a:r>
              <a:rPr lang="en-US" sz="2200" dirty="0">
                <a:solidFill>
                  <a:schemeClr val="bg1"/>
                </a:solidFill>
                <a:latin typeface="Lato" charset="0"/>
              </a:rPr>
              <a:t>[2] L. Suarez, J. Kendall, and J. Nino, “Evaluation of the Computational Capabilities of a </a:t>
            </a:r>
            <a:r>
              <a:rPr lang="en-US" sz="2200" dirty="0" err="1">
                <a:solidFill>
                  <a:schemeClr val="bg1"/>
                </a:solidFill>
                <a:latin typeface="Lato" charset="0"/>
              </a:rPr>
              <a:t>Memristive</a:t>
            </a:r>
            <a:r>
              <a:rPr lang="en-US" sz="2200" dirty="0">
                <a:solidFill>
                  <a:schemeClr val="bg1"/>
                </a:solidFill>
                <a:latin typeface="Lato" charset="0"/>
              </a:rPr>
              <a:t> Random Network (MN3) under the context of Reservoir Computing Mathematical and Computational Analysis,” </a:t>
            </a:r>
            <a:r>
              <a:rPr lang="en-US" sz="2200" i="1" dirty="0">
                <a:solidFill>
                  <a:schemeClr val="bg1"/>
                </a:solidFill>
                <a:latin typeface="Lato" charset="0"/>
              </a:rPr>
              <a:t>Neural Networks</a:t>
            </a:r>
            <a:r>
              <a:rPr lang="en-US" sz="2200" dirty="0">
                <a:solidFill>
                  <a:schemeClr val="bg1"/>
                </a:solidFill>
                <a:latin typeface="Lato" charset="0"/>
              </a:rPr>
              <a:t> (in press).</a:t>
            </a:r>
          </a:p>
          <a:p>
            <a:r>
              <a:rPr lang="en-US" sz="2200" dirty="0">
                <a:solidFill>
                  <a:schemeClr val="bg1"/>
                </a:solidFill>
                <a:latin typeface="Lato" charset="0"/>
              </a:rPr>
              <a:t>[3] J. Kendall and J. Nino, Deep Learning in Bipartite </a:t>
            </a:r>
            <a:r>
              <a:rPr lang="en-US" sz="2200" dirty="0" err="1">
                <a:solidFill>
                  <a:schemeClr val="bg1"/>
                </a:solidFill>
                <a:latin typeface="Lato" charset="0"/>
              </a:rPr>
              <a:t>Memristive</a:t>
            </a:r>
            <a:r>
              <a:rPr lang="en-US" sz="2200" dirty="0">
                <a:solidFill>
                  <a:schemeClr val="bg1"/>
                </a:solidFill>
                <a:latin typeface="Lato" charset="0"/>
              </a:rPr>
              <a:t> Networks. U.S. Patent Application No. 15/985,212. Unpublished (filing date 05/21/2018).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064162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30C81AC1-4861-4D0A-94A9-EAB69860C243}"/>
              </a:ext>
            </a:extLst>
          </p:cNvPr>
          <p:cNvSpPr txBox="1"/>
          <p:nvPr/>
        </p:nvSpPr>
        <p:spPr>
          <a:xfrm>
            <a:off x="1411119" y="2549531"/>
            <a:ext cx="693389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0" b="1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MN</a:t>
            </a:r>
            <a:r>
              <a:rPr lang="en-US" sz="7500" b="1" baseline="30000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3</a:t>
            </a:r>
            <a:r>
              <a:rPr lang="en-US" sz="7500" b="1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 Proof of Concept</a:t>
            </a:r>
            <a:endParaRPr lang="en-US" sz="7500" b="1" baseline="30000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EBD679-4483-49F8-8FE6-D801A59AA0F3}"/>
              </a:ext>
            </a:extLst>
          </p:cNvPr>
          <p:cNvSpPr txBox="1"/>
          <p:nvPr/>
        </p:nvSpPr>
        <p:spPr>
          <a:xfrm>
            <a:off x="1574186" y="5903490"/>
            <a:ext cx="781838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latin typeface="Lato Light" charset="0"/>
                <a:ea typeface="Lato Light" charset="0"/>
                <a:cs typeface="Lato Light" charset="0"/>
              </a:rPr>
              <a:t>100 electrode ball-grid array.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200" dirty="0">
              <a:latin typeface="Lato Light" charset="0"/>
              <a:ea typeface="Lato Light" charset="0"/>
              <a:cs typeface="Lato Light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latin typeface="Lato Light" charset="0"/>
                <a:ea typeface="Lato Light" charset="0"/>
                <a:cs typeface="Lato Light" charset="0"/>
              </a:rPr>
              <a:t>22 </a:t>
            </a:r>
            <a:r>
              <a:rPr lang="en-US" sz="4200" dirty="0" err="1">
                <a:latin typeface="Lato Light" charset="0"/>
                <a:ea typeface="Lato Light" charset="0"/>
                <a:cs typeface="Lato Light" charset="0"/>
              </a:rPr>
              <a:t>μm</a:t>
            </a:r>
            <a:r>
              <a:rPr lang="en-US" sz="4200" dirty="0">
                <a:latin typeface="Lato Light" charset="0"/>
                <a:ea typeface="Lato Light" charset="0"/>
                <a:cs typeface="Lato Light" charset="0"/>
              </a:rPr>
              <a:t> diameter tungsten wires (W).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200" dirty="0">
              <a:latin typeface="Lato Light" charset="0"/>
              <a:ea typeface="Lato Light" charset="0"/>
              <a:cs typeface="Lato Light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latin typeface="Lato Light" charset="0"/>
                <a:ea typeface="Lato Light" charset="0"/>
                <a:cs typeface="Lato Light" charset="0"/>
              </a:rPr>
              <a:t>Wires oxidized at 400 </a:t>
            </a:r>
            <a:r>
              <a:rPr lang="en-US" sz="4200" dirty="0">
                <a:latin typeface="Calibri" panose="020F0502020204030204" pitchFamily="34" charset="0"/>
                <a:ea typeface="Lato Light" charset="0"/>
                <a:cs typeface="Calibri" panose="020F0502020204030204" pitchFamily="34" charset="0"/>
              </a:rPr>
              <a:t>°</a:t>
            </a:r>
            <a:r>
              <a:rPr lang="en-US" sz="4200" dirty="0">
                <a:latin typeface="Lato Light" charset="0"/>
                <a:ea typeface="Lato Light" charset="0"/>
                <a:cs typeface="Lato Light" charset="0"/>
              </a:rPr>
              <a:t>C to form a </a:t>
            </a:r>
            <a:r>
              <a:rPr lang="en-US" sz="4200" dirty="0" err="1">
                <a:latin typeface="Lato Light" charset="0"/>
                <a:ea typeface="Lato Light" charset="0"/>
                <a:cs typeface="Lato Light" charset="0"/>
              </a:rPr>
              <a:t>memristive</a:t>
            </a:r>
            <a:r>
              <a:rPr lang="en-US" sz="4200" dirty="0">
                <a:latin typeface="Lato Light" charset="0"/>
                <a:ea typeface="Lato Light" charset="0"/>
                <a:cs typeface="Lato Light" charset="0"/>
              </a:rPr>
              <a:t> coating tungsten oxide (</a:t>
            </a:r>
            <a:r>
              <a:rPr lang="en-US" sz="4200" dirty="0" err="1">
                <a:latin typeface="Lato Light" charset="0"/>
                <a:ea typeface="Lato Light" charset="0"/>
                <a:cs typeface="Lato Light" charset="0"/>
              </a:rPr>
              <a:t>WO</a:t>
            </a:r>
            <a:r>
              <a:rPr lang="en-US" sz="4200" baseline="-25000" dirty="0" err="1">
                <a:latin typeface="Lato Light" charset="0"/>
                <a:ea typeface="Lato Light" charset="0"/>
                <a:cs typeface="Lato Light" charset="0"/>
              </a:rPr>
              <a:t>x</a:t>
            </a:r>
            <a:r>
              <a:rPr lang="en-US" sz="4200" dirty="0">
                <a:latin typeface="Lato Light" charset="0"/>
                <a:ea typeface="Lato Light" charset="0"/>
                <a:cs typeface="Lato Light" charset="0"/>
              </a:rPr>
              <a:t>).</a:t>
            </a:r>
            <a:endParaRPr lang="en-US" sz="4200" baseline="-25000" dirty="0">
              <a:latin typeface="Lato Light" charset="0"/>
              <a:ea typeface="Lato Light" charset="0"/>
              <a:cs typeface="Lato Light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BE3EB3A-91AA-4A02-BA6A-56194C044B6A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6885" y="2089635"/>
            <a:ext cx="13120765" cy="9840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3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587500" y="4510088"/>
            <a:ext cx="6526213" cy="453866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986838" y="4510088"/>
            <a:ext cx="6527800" cy="453866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16386175" y="4510088"/>
            <a:ext cx="6527800" cy="453866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82843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817207" y="2011481"/>
            <a:ext cx="12743236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500" b="1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MN</a:t>
            </a:r>
            <a:r>
              <a:rPr lang="en-US" sz="7500" b="1" baseline="30000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3</a:t>
            </a:r>
            <a:r>
              <a:rPr lang="en-US" sz="7500" b="1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 Hardware Details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305416" y="9561112"/>
            <a:ext cx="5147050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200" b="1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Single W-</a:t>
            </a:r>
            <a:r>
              <a:rPr lang="en-US" sz="4200" b="1" dirty="0" err="1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WO</a:t>
            </a:r>
            <a:r>
              <a:rPr lang="en-US" sz="4200" b="1" baseline="-25000" dirty="0" err="1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x</a:t>
            </a:r>
            <a:r>
              <a:rPr lang="en-US" sz="4200" b="1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 Wire</a:t>
            </a:r>
            <a:endParaRPr lang="en-US" sz="4200" b="1" baseline="-25000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942668" y="10368796"/>
            <a:ext cx="5815878" cy="1731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440"/>
              </a:lnSpc>
            </a:pPr>
            <a:r>
              <a:rPr lang="en-US" sz="3000" dirty="0">
                <a:latin typeface="Lato" charset="0"/>
                <a:ea typeface="Lato" charset="0"/>
                <a:cs typeface="Lato" charset="0"/>
              </a:rPr>
              <a:t>A thin layer of tungsten oxide is thermally grown on the 22 </a:t>
            </a:r>
            <a:r>
              <a:rPr lang="el-GR" sz="3000" dirty="0">
                <a:latin typeface="Calibri" panose="020F0502020204030204" pitchFamily="34" charset="0"/>
                <a:ea typeface="Lato" charset="0"/>
                <a:cs typeface="Calibri" panose="020F0502020204030204" pitchFamily="34" charset="0"/>
              </a:rPr>
              <a:t>μ</a:t>
            </a:r>
            <a:r>
              <a:rPr lang="en-US" sz="3000" dirty="0">
                <a:latin typeface="Calibri" panose="020F0502020204030204" pitchFamily="34" charset="0"/>
                <a:ea typeface="Lato" charset="0"/>
                <a:cs typeface="Calibri" panose="020F0502020204030204" pitchFamily="34" charset="0"/>
              </a:rPr>
              <a:t>m </a:t>
            </a:r>
            <a:r>
              <a:rPr lang="en-US" sz="3000" dirty="0">
                <a:latin typeface="Lato" charset="0"/>
                <a:ea typeface="Lato" charset="0"/>
                <a:cs typeface="Lato" charset="0"/>
              </a:rPr>
              <a:t>diameter wires.</a:t>
            </a:r>
          </a:p>
        </p:txBody>
      </p:sp>
      <p:sp>
        <p:nvSpPr>
          <p:cNvPr id="24" name="Rectangle 23"/>
          <p:cNvSpPr/>
          <p:nvPr/>
        </p:nvSpPr>
        <p:spPr>
          <a:xfrm>
            <a:off x="9111623" y="9561112"/>
            <a:ext cx="62098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200" b="1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MN</a:t>
            </a:r>
            <a:r>
              <a:rPr lang="en-US" sz="4200" b="1" baseline="30000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3</a:t>
            </a:r>
            <a:r>
              <a:rPr lang="en-US" sz="4200" b="1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 with Ag Electrodes</a:t>
            </a:r>
            <a:endParaRPr lang="en-US" sz="4200" b="1" baseline="30000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307977" y="10368796"/>
            <a:ext cx="5815878" cy="1731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440"/>
              </a:lnSpc>
            </a:pPr>
            <a:r>
              <a:rPr lang="en-US" sz="3000" dirty="0">
                <a:latin typeface="Lato" charset="0"/>
                <a:ea typeface="Lato" charset="0"/>
                <a:cs typeface="Lato" charset="0"/>
              </a:rPr>
              <a:t>Wires are randomly deposited on an electrode array and connected to the array using silver paste.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6937293" y="9561112"/>
            <a:ext cx="5566204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200" b="1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W/</a:t>
            </a:r>
            <a:r>
              <a:rPr lang="en-US" sz="4200" b="1" dirty="0" err="1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WO</a:t>
            </a:r>
            <a:r>
              <a:rPr lang="en-US" sz="4200" b="1" baseline="-25000" dirty="0" err="1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x</a:t>
            </a:r>
            <a:r>
              <a:rPr lang="en-US" sz="4200" b="1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/Ag I-V Curve</a:t>
            </a:r>
            <a:endParaRPr lang="en-US" sz="4200" b="1" baseline="-25000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6610120" y="10368796"/>
            <a:ext cx="6178859" cy="1731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440"/>
              </a:lnSpc>
            </a:pPr>
            <a:r>
              <a:rPr lang="en-US" sz="3000" dirty="0">
                <a:latin typeface="Lato" charset="0"/>
                <a:ea typeface="Lato" charset="0"/>
                <a:cs typeface="Lato" charset="0"/>
              </a:rPr>
              <a:t>Resulting I-V curves for the tungsten wires with Ag top electrode.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AA795D9-EBCD-4374-93F4-0008C15F858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3" r="6893"/>
          <a:stretch>
            <a:fillRect/>
          </a:stretch>
        </p:blipFill>
        <p:spPr/>
      </p:pic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7EBDC09B-B4D5-44AC-95B5-3CF87B828A1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" b="110"/>
          <a:stretch>
            <a:fillRect/>
          </a:stretch>
        </p:blipFill>
        <p:spPr>
          <a:xfrm>
            <a:off x="16386489" y="4441068"/>
            <a:ext cx="6527299" cy="4607657"/>
          </a:xfrm>
        </p:spPr>
      </p:pic>
      <p:pic>
        <p:nvPicPr>
          <p:cNvPr id="29" name="Picture Placeholder 28">
            <a:extLst>
              <a:ext uri="{FF2B5EF4-FFF2-40B4-BE49-F238E27FC236}">
                <a16:creationId xmlns:a16="http://schemas.microsoft.com/office/drawing/2014/main" id="{F3B2E0FD-E067-40CA-8238-7D5BF177732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82" b="578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24905927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1384916" y="11261322"/>
            <a:ext cx="4474348" cy="1077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4080"/>
              </a:lnSpc>
            </a:pPr>
            <a:r>
              <a:rPr lang="en-US" sz="24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But what plays the mischief with </a:t>
            </a:r>
            <a:r>
              <a:rPr lang="en-US" sz="240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this masterly.</a:t>
            </a:r>
            <a:endParaRPr lang="en-US" sz="24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0614991" y="2"/>
            <a:ext cx="13762658" cy="13723092"/>
          </a:xfrm>
          <a:prstGeom prst="rect">
            <a:avLst/>
          </a:prstGeom>
          <a:solidFill>
            <a:srgbClr val="363F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20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952514" y="1920084"/>
            <a:ext cx="953144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0" b="1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Analog Spiking Neurons</a:t>
            </a:r>
          </a:p>
        </p:txBody>
      </p:sp>
      <p:sp>
        <p:nvSpPr>
          <p:cNvPr id="10" name="Rectangle 9"/>
          <p:cNvSpPr/>
          <p:nvPr/>
        </p:nvSpPr>
        <p:spPr>
          <a:xfrm>
            <a:off x="12330111" y="6237125"/>
            <a:ext cx="10777337" cy="42986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Axon Hillock model (Mead 1989).</a:t>
            </a:r>
          </a:p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endParaRPr lang="en-US" sz="42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Built and tested with discrete components.</a:t>
            </a:r>
          </a:p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endParaRPr lang="en-US" sz="42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r>
              <a:rPr lang="en-US" sz="4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Coupled with MN</a:t>
            </a:r>
            <a:r>
              <a:rPr lang="en-US" sz="4200" baseline="300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3</a:t>
            </a:r>
            <a:r>
              <a:rPr lang="en-US" sz="4200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 memristor network through single-transistor synapses. </a:t>
            </a:r>
          </a:p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endParaRPr lang="en-US" sz="42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  <a:p>
            <a:pPr marL="342900" indent="-342900">
              <a:lnSpc>
                <a:spcPts val="4080"/>
              </a:lnSpc>
              <a:buFont typeface="Arial" panose="020B0604020202020204" pitchFamily="34" charset="0"/>
              <a:buChar char="•"/>
            </a:pPr>
            <a:endParaRPr lang="en-US" sz="4200" dirty="0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22200620" y="762000"/>
            <a:ext cx="906828" cy="906828"/>
            <a:chOff x="4106487" y="1582175"/>
            <a:chExt cx="931026" cy="931026"/>
          </a:xfrm>
        </p:grpSpPr>
        <p:grpSp>
          <p:nvGrpSpPr>
            <p:cNvPr id="20" name="Group 19"/>
            <p:cNvGrpSpPr/>
            <p:nvPr/>
          </p:nvGrpSpPr>
          <p:grpSpPr>
            <a:xfrm rot="10800000">
              <a:off x="4106487" y="1943649"/>
              <a:ext cx="931026" cy="208077"/>
              <a:chOff x="1" y="6525928"/>
              <a:chExt cx="9143999" cy="332072"/>
            </a:xfrm>
          </p:grpSpPr>
          <p:sp>
            <p:nvSpPr>
              <p:cNvPr id="24" name="Rectangle 23"/>
              <p:cNvSpPr/>
              <p:nvPr/>
            </p:nvSpPr>
            <p:spPr>
              <a:xfrm>
                <a:off x="1" y="6525928"/>
                <a:ext cx="5515276" cy="33207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5515277" y="6525928"/>
                <a:ext cx="3628723" cy="332072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 rot="5400000">
              <a:off x="4106486" y="1943649"/>
              <a:ext cx="931026" cy="208077"/>
              <a:chOff x="1" y="6525928"/>
              <a:chExt cx="9143999" cy="332072"/>
            </a:xfrm>
          </p:grpSpPr>
          <p:sp>
            <p:nvSpPr>
              <p:cNvPr id="22" name="Rectangle 21"/>
              <p:cNvSpPr/>
              <p:nvPr/>
            </p:nvSpPr>
            <p:spPr>
              <a:xfrm>
                <a:off x="1" y="6525928"/>
                <a:ext cx="5515276" cy="332072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5515277" y="6525928"/>
                <a:ext cx="3628723" cy="332072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7200"/>
              </a:p>
            </p:txBody>
          </p:sp>
        </p:grp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09430D89-169C-4CC2-900A-346CFDE1A7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080" y="173353"/>
            <a:ext cx="7931710" cy="690250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DEC42EF-DEFD-414C-89AE-CE17CEF03E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97446"/>
            <a:ext cx="10614991" cy="641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0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400971" y="5551614"/>
            <a:ext cx="578081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OUR AGENDA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A1FE87-1ACD-4068-9C34-C4430F083FE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7000" cy="13716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3726D1-8FD6-40B0-8CC1-5011D211BFD1}"/>
              </a:ext>
            </a:extLst>
          </p:cNvPr>
          <p:cNvSpPr txBox="1"/>
          <p:nvPr/>
        </p:nvSpPr>
        <p:spPr>
          <a:xfrm>
            <a:off x="12188825" y="2403863"/>
            <a:ext cx="1059127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0" b="1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MN</a:t>
            </a:r>
            <a:r>
              <a:rPr lang="en-US" sz="7500" b="1" baseline="30000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3</a:t>
            </a:r>
            <a:r>
              <a:rPr lang="en-US" sz="7500" b="1" dirty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-Based Liquid State Machine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93AC6F-C5C0-415A-B7B8-3CF728F28910}"/>
              </a:ext>
            </a:extLst>
          </p:cNvPr>
          <p:cNvSpPr txBox="1"/>
          <p:nvPr/>
        </p:nvSpPr>
        <p:spPr>
          <a:xfrm>
            <a:off x="12339744" y="6278471"/>
            <a:ext cx="1104744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latin typeface="Lato Light" charset="0"/>
                <a:ea typeface="Lato Light" charset="0"/>
                <a:cs typeface="Lato Light" charset="0"/>
              </a:rPr>
              <a:t>Custom designed PCB with 40 axon-hillock spiking neurons.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200" dirty="0">
              <a:latin typeface="Lato Light" charset="0"/>
              <a:ea typeface="Lato Light" charset="0"/>
              <a:cs typeface="Lato Light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latin typeface="Lato Light" charset="0"/>
                <a:ea typeface="Lato Light" charset="0"/>
                <a:cs typeface="Lato Light" charset="0"/>
              </a:rPr>
              <a:t>10 input neurons with variable tuning curves.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200" dirty="0">
              <a:latin typeface="Lato Light" charset="0"/>
              <a:ea typeface="Lato Light" charset="0"/>
              <a:cs typeface="Lato Light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200" dirty="0">
                <a:latin typeface="Lato Light" charset="0"/>
                <a:ea typeface="Lato Light" charset="0"/>
                <a:cs typeface="Lato Light" charset="0"/>
              </a:rPr>
              <a:t>Teensy 3.6 microcontroller and Altera FPGA for I/O and spike detection.</a:t>
            </a:r>
          </a:p>
        </p:txBody>
      </p:sp>
    </p:spTree>
    <p:extLst>
      <p:ext uri="{BB962C8B-B14F-4D97-AF65-F5344CB8AC3E}">
        <p14:creationId xmlns:p14="http://schemas.microsoft.com/office/powerpoint/2010/main" val="22605308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LT - Momentum LIght">
      <a:dk1>
        <a:srgbClr val="999999"/>
      </a:dk1>
      <a:lt1>
        <a:srgbClr val="FFFFFF"/>
      </a:lt1>
      <a:dk2>
        <a:srgbClr val="494949"/>
      </a:dk2>
      <a:lt2>
        <a:srgbClr val="FFFFFF"/>
      </a:lt2>
      <a:accent1>
        <a:srgbClr val="1F98D8"/>
      </a:accent1>
      <a:accent2>
        <a:srgbClr val="229CCE"/>
      </a:accent2>
      <a:accent3>
        <a:srgbClr val="27A5C1"/>
      </a:accent3>
      <a:accent4>
        <a:srgbClr val="24B6AB"/>
      </a:accent4>
      <a:accent5>
        <a:srgbClr val="5BBD76"/>
      </a:accent5>
      <a:accent6>
        <a:srgbClr val="7DC34D"/>
      </a:accent6>
      <a:hlink>
        <a:srgbClr val="F33B48"/>
      </a:hlink>
      <a:folHlink>
        <a:srgbClr val="FFC000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47686</TotalTime>
  <Words>557</Words>
  <Application>Microsoft Office PowerPoint</Application>
  <PresentationFormat>Custom</PresentationFormat>
  <Paragraphs>81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Lato</vt:lpstr>
      <vt:lpstr>Lato Heavy</vt:lpstr>
      <vt:lpstr>Lato Light</vt:lpstr>
      <vt:lpstr>Lato Regular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Creative Presentations</dc:title>
  <dc:subject/>
  <dc:creator>Jack Kendall</dc:creator>
  <cp:keywords/>
  <dc:description/>
  <cp:lastModifiedBy>Jack Kendall</cp:lastModifiedBy>
  <cp:revision>4292</cp:revision>
  <dcterms:created xsi:type="dcterms:W3CDTF">2014-11-12T21:47:38Z</dcterms:created>
  <dcterms:modified xsi:type="dcterms:W3CDTF">2018-07-26T13:56:56Z</dcterms:modified>
  <cp:category/>
</cp:coreProperties>
</file>